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4" r:id="rId3"/>
    <p:sldId id="258" r:id="rId4"/>
    <p:sldId id="26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609" autoAdjust="0"/>
  </p:normalViewPr>
  <p:slideViewPr>
    <p:cSldViewPr snapToGrid="0">
      <p:cViewPr varScale="1">
        <p:scale>
          <a:sx n="61" d="100"/>
          <a:sy n="61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59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11-03-2021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9.jpg"/><Relationship Id="rId10" Type="http://schemas.openxmlformats.org/officeDocument/2006/relationships/image" Target="../media/image5.png"/><Relationship Id="rId4" Type="http://schemas.openxmlformats.org/officeDocument/2006/relationships/image" Target="../media/image8.jp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4A85F-1ECF-464D-B687-B6C6CB088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94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sz="11500" dirty="0">
                <a:solidFill>
                  <a:schemeClr val="accent6">
                    <a:lumMod val="50000"/>
                  </a:schemeClr>
                </a:solidFill>
              </a:rPr>
              <a:t>Leercyclus 2021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EEFB18-CB45-4BE8-AB26-2694AC6F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2" y="2705577"/>
            <a:ext cx="11191875" cy="1655762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chemeClr val="accent6">
                    <a:lumMod val="50000"/>
                  </a:schemeClr>
                </a:solidFill>
              </a:rPr>
              <a:t>Naar </a:t>
            </a:r>
            <a:r>
              <a:rPr lang="nl-NL" sz="6600" dirty="0" err="1">
                <a:solidFill>
                  <a:schemeClr val="accent6">
                    <a:lumMod val="50000"/>
                  </a:schemeClr>
                </a:solidFill>
              </a:rPr>
              <a:t>emissieloze</a:t>
            </a:r>
            <a:r>
              <a:rPr lang="nl-NL" sz="6600" dirty="0">
                <a:solidFill>
                  <a:schemeClr val="accent6">
                    <a:lumMod val="50000"/>
                  </a:schemeClr>
                </a:solidFill>
              </a:rPr>
              <a:t> landbouw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1E45BA9-70C8-4A0E-AF05-63CD592FD76B}"/>
              </a:ext>
            </a:extLst>
          </p:cNvPr>
          <p:cNvSpPr txBox="1"/>
          <p:nvPr/>
        </p:nvSpPr>
        <p:spPr>
          <a:xfrm>
            <a:off x="918754" y="436540"/>
            <a:ext cx="103544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Themabijeenkomsten voor </a:t>
            </a:r>
          </a:p>
          <a:p>
            <a:pPr algn="ctr"/>
            <a:r>
              <a:rPr lang="nl-NL" sz="3200" dirty="0" err="1">
                <a:solidFill>
                  <a:schemeClr val="accent6">
                    <a:lumMod val="50000"/>
                  </a:schemeClr>
                </a:solidFill>
              </a:rPr>
              <a:t>Erfbetreders</a:t>
            </a:r>
            <a:r>
              <a:rPr lang="nl-NL" sz="3200" dirty="0">
                <a:solidFill>
                  <a:schemeClr val="accent6">
                    <a:lumMod val="50000"/>
                  </a:schemeClr>
                </a:solidFill>
              </a:rPr>
              <a:t> &amp; Koplopers:</a:t>
            </a:r>
            <a:br>
              <a:rPr lang="nl-NL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nl-N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9D9BA80-FF52-438E-857E-5FE9E5826125}"/>
              </a:ext>
            </a:extLst>
          </p:cNvPr>
          <p:cNvGrpSpPr/>
          <p:nvPr/>
        </p:nvGrpSpPr>
        <p:grpSpPr>
          <a:xfrm>
            <a:off x="1341120" y="5498184"/>
            <a:ext cx="9324839" cy="1172580"/>
            <a:chOff x="1341120" y="5498184"/>
            <a:chExt cx="9324839" cy="117258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12C587-0CE9-4D67-8D62-198B17418067}"/>
                </a:ext>
              </a:extLst>
            </p:cNvPr>
            <p:cNvSpPr/>
            <p:nvPr/>
          </p:nvSpPr>
          <p:spPr>
            <a:xfrm>
              <a:off x="1341120" y="5498184"/>
              <a:ext cx="9324839" cy="1172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F8ECB0C8-ED84-427F-8956-4D003FEA8142}"/>
                </a:ext>
              </a:extLst>
            </p:cNvPr>
            <p:cNvSpPr txBox="1"/>
            <p:nvPr/>
          </p:nvSpPr>
          <p:spPr>
            <a:xfrm>
              <a:off x="1430247" y="5498184"/>
              <a:ext cx="4507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134399"/>
                  </a:solidFill>
                </a:rPr>
                <a:t>Mogelijk gemaakt door: </a:t>
              </a: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137ECCEB-0C2A-4FCE-87A5-FC72D0031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538" y="5569840"/>
              <a:ext cx="1297349" cy="994691"/>
            </a:xfrm>
            <a:prstGeom prst="rect">
              <a:avLst/>
            </a:prstGeom>
          </p:spPr>
        </p:pic>
        <p:pic>
          <p:nvPicPr>
            <p:cNvPr id="15" name="Afbeelding 14" descr="Afbeelding met tekst&#10;&#10;Automatisch gegenereerde beschrijving">
              <a:extLst>
                <a:ext uri="{FF2B5EF4-FFF2-40B4-BE49-F238E27FC236}">
                  <a16:creationId xmlns:a16="http://schemas.microsoft.com/office/drawing/2014/main" id="{2D936668-207A-4694-B3FC-39404D103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041" y="5942383"/>
              <a:ext cx="3376886" cy="667432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0C52B58-137F-4D63-AB07-04503EBD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71260" y="5701819"/>
              <a:ext cx="2484172" cy="797946"/>
            </a:xfrm>
            <a:prstGeom prst="rect">
              <a:avLst/>
            </a:prstGeom>
          </p:spPr>
        </p:pic>
        <p:pic>
          <p:nvPicPr>
            <p:cNvPr id="6" name="Afbeelding 5" descr="Afbeelding met tekst, buiten, illustratie&#10;&#10;Automatisch gegenereerde beschrijving">
              <a:extLst>
                <a:ext uri="{FF2B5EF4-FFF2-40B4-BE49-F238E27FC236}">
                  <a16:creationId xmlns:a16="http://schemas.microsoft.com/office/drawing/2014/main" id="{C75514B2-52EB-4425-A3A4-15D92C1EE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769" y="5575356"/>
              <a:ext cx="1758396" cy="1007937"/>
            </a:xfrm>
            <a:prstGeom prst="rect">
              <a:avLst/>
            </a:prstGeom>
          </p:spPr>
        </p:pic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9C2B8DA9-C47C-48BB-86BC-A687DAB4C34D}"/>
              </a:ext>
            </a:extLst>
          </p:cNvPr>
          <p:cNvSpPr txBox="1"/>
          <p:nvPr/>
        </p:nvSpPr>
        <p:spPr>
          <a:xfrm>
            <a:off x="996803" y="4249854"/>
            <a:ext cx="10571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tabLst>
                <a:tab pos="1793875" algn="l"/>
                <a:tab pos="2514600" algn="l"/>
              </a:tabLst>
            </a:pPr>
            <a:r>
              <a:rPr lang="nl-NL" sz="2800" dirty="0">
                <a:solidFill>
                  <a:schemeClr val="accent6">
                    <a:lumMod val="50000"/>
                  </a:schemeClr>
                </a:solidFill>
              </a:rPr>
              <a:t>12 mrt ‘21:	Alles over emissiebeperking, in de stal en daarbuiten </a:t>
            </a:r>
          </a:p>
        </p:txBody>
      </p:sp>
    </p:spTree>
    <p:extLst>
      <p:ext uri="{BB962C8B-B14F-4D97-AF65-F5344CB8AC3E}">
        <p14:creationId xmlns:p14="http://schemas.microsoft.com/office/powerpoint/2010/main" val="235941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2793187C-784E-4C67-82ED-12AF5F901E5B}"/>
              </a:ext>
            </a:extLst>
          </p:cNvPr>
          <p:cNvSpPr/>
          <p:nvPr/>
        </p:nvSpPr>
        <p:spPr>
          <a:xfrm>
            <a:off x="2333299" y="3417323"/>
            <a:ext cx="3584515" cy="203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74B621F-DD49-4FCF-9B33-A7C5959C23DE}"/>
              </a:ext>
            </a:extLst>
          </p:cNvPr>
          <p:cNvSpPr/>
          <p:nvPr/>
        </p:nvSpPr>
        <p:spPr>
          <a:xfrm>
            <a:off x="6207185" y="714712"/>
            <a:ext cx="5375215" cy="2523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7B50074-E62F-4EFC-A531-A4A87BB62ECD}"/>
              </a:ext>
            </a:extLst>
          </p:cNvPr>
          <p:cNvSpPr/>
          <p:nvPr/>
        </p:nvSpPr>
        <p:spPr>
          <a:xfrm>
            <a:off x="542599" y="709509"/>
            <a:ext cx="5375215" cy="2523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84438A-2303-4039-AEEF-8620C02FE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97" y="865168"/>
            <a:ext cx="2241787" cy="224740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DC44BAE-79F2-4D65-A63E-9E9574C8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33" y="3717700"/>
            <a:ext cx="2529848" cy="1600130"/>
          </a:xfrm>
          <a:prstGeom prst="rect">
            <a:avLst/>
          </a:prstGeom>
        </p:spPr>
      </p:pic>
      <p:pic>
        <p:nvPicPr>
          <p:cNvPr id="11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9A80FA3-F39D-421D-AB23-32B77186D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71" y="1042875"/>
            <a:ext cx="4080727" cy="1866933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EAC77A7-A388-47F2-9E08-98CC6A905310}"/>
              </a:ext>
            </a:extLst>
          </p:cNvPr>
          <p:cNvSpPr/>
          <p:nvPr/>
        </p:nvSpPr>
        <p:spPr>
          <a:xfrm>
            <a:off x="6207185" y="3387176"/>
            <a:ext cx="3584515" cy="203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1072F2B1-6686-4C42-A012-5CB142B4F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3776146"/>
            <a:ext cx="3293020" cy="1317207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DC9A3159-6165-4B65-9660-670B97600C71}"/>
              </a:ext>
            </a:extLst>
          </p:cNvPr>
          <p:cNvGrpSpPr/>
          <p:nvPr/>
        </p:nvGrpSpPr>
        <p:grpSpPr>
          <a:xfrm>
            <a:off x="1341120" y="5581891"/>
            <a:ext cx="9324839" cy="1172580"/>
            <a:chOff x="1341120" y="5498184"/>
            <a:chExt cx="9324839" cy="1172580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E885C3C-1BDB-48FD-89F4-B9DF16197257}"/>
                </a:ext>
              </a:extLst>
            </p:cNvPr>
            <p:cNvSpPr/>
            <p:nvPr/>
          </p:nvSpPr>
          <p:spPr>
            <a:xfrm>
              <a:off x="1341120" y="5498184"/>
              <a:ext cx="9324839" cy="1172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437D45A-9F85-4282-930E-7B529FBD92C3}"/>
                </a:ext>
              </a:extLst>
            </p:cNvPr>
            <p:cNvSpPr txBox="1"/>
            <p:nvPr/>
          </p:nvSpPr>
          <p:spPr>
            <a:xfrm>
              <a:off x="1430247" y="5498184"/>
              <a:ext cx="4507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134399"/>
                  </a:solidFill>
                </a:rPr>
                <a:t>Mogelijk gemaakt door: </a:t>
              </a:r>
            </a:p>
          </p:txBody>
        </p:sp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8496C00A-1E02-4CA6-9D2D-8321DEFE2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538" y="5569840"/>
              <a:ext cx="1297349" cy="994691"/>
            </a:xfrm>
            <a:prstGeom prst="rect">
              <a:avLst/>
            </a:prstGeom>
          </p:spPr>
        </p:pic>
        <p:pic>
          <p:nvPicPr>
            <p:cNvPr id="22" name="Afbeelding 21" descr="Afbeelding met tekst&#10;&#10;Automatisch gegenereerde beschrijving">
              <a:extLst>
                <a:ext uri="{FF2B5EF4-FFF2-40B4-BE49-F238E27FC236}">
                  <a16:creationId xmlns:a16="http://schemas.microsoft.com/office/drawing/2014/main" id="{7A235644-D5E3-4989-94E5-7DB1C56A6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041" y="5942383"/>
              <a:ext cx="3376886" cy="667432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AFA253A-DE45-4943-B82A-7E24370D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71260" y="5701819"/>
              <a:ext cx="2484172" cy="797946"/>
            </a:xfrm>
            <a:prstGeom prst="rect">
              <a:avLst/>
            </a:prstGeom>
          </p:spPr>
        </p:pic>
        <p:pic>
          <p:nvPicPr>
            <p:cNvPr id="24" name="Afbeelding 23" descr="Afbeelding met tekst, buiten, illustratie&#10;&#10;Automatisch gegenereerde beschrijving">
              <a:extLst>
                <a:ext uri="{FF2B5EF4-FFF2-40B4-BE49-F238E27FC236}">
                  <a16:creationId xmlns:a16="http://schemas.microsoft.com/office/drawing/2014/main" id="{168821CB-34EC-4206-BC79-AB6FC40F7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769" y="5575356"/>
              <a:ext cx="1758396" cy="1007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16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77AB0-93E8-42EE-9F75-D09F235B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699974"/>
            <a:ext cx="11182350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accent6">
                    <a:lumMod val="50000"/>
                  </a:schemeClr>
                </a:solidFill>
              </a:rPr>
              <a:t>Themabijeenkomsten voor </a:t>
            </a:r>
            <a:r>
              <a:rPr lang="nl-NL" sz="4000" dirty="0" err="1">
                <a:solidFill>
                  <a:schemeClr val="accent6">
                    <a:lumMod val="50000"/>
                  </a:schemeClr>
                </a:solidFill>
              </a:rPr>
              <a:t>Erfbetreders</a:t>
            </a:r>
            <a:r>
              <a:rPr lang="nl-NL" sz="4000" dirty="0">
                <a:solidFill>
                  <a:schemeClr val="accent6">
                    <a:lumMod val="50000"/>
                  </a:schemeClr>
                </a:solidFill>
              </a:rPr>
              <a:t> &amp; Koplopers: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3100" dirty="0">
                <a:solidFill>
                  <a:schemeClr val="accent6">
                    <a:lumMod val="50000"/>
                  </a:schemeClr>
                </a:solidFill>
              </a:rPr>
              <a:t>Leercyclus Naar </a:t>
            </a:r>
            <a:r>
              <a:rPr lang="nl-NL" sz="3100" dirty="0" err="1">
                <a:solidFill>
                  <a:schemeClr val="accent6">
                    <a:lumMod val="50000"/>
                  </a:schemeClr>
                </a:solidFill>
              </a:rPr>
              <a:t>emissieloze</a:t>
            </a:r>
            <a:r>
              <a:rPr lang="nl-NL" sz="3100" dirty="0">
                <a:solidFill>
                  <a:schemeClr val="accent6">
                    <a:lumMod val="50000"/>
                  </a:schemeClr>
                </a:solidFill>
              </a:rPr>
              <a:t> landbouw</a:t>
            </a:r>
            <a:endParaRPr lang="nl-NL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9218D-CCDE-420C-A63E-49E25F22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025537"/>
            <a:ext cx="12020549" cy="4697479"/>
          </a:xfrm>
        </p:spPr>
        <p:txBody>
          <a:bodyPr>
            <a:normAutofit fontScale="92500" lnSpcReduction="10000"/>
          </a:bodyPr>
          <a:lstStyle/>
          <a:p>
            <a:pPr marL="809625" indent="-809625">
              <a:buNone/>
              <a:tabLst>
                <a:tab pos="1793875" algn="l"/>
                <a:tab pos="2514600" algn="l"/>
              </a:tabLst>
            </a:pPr>
            <a:r>
              <a:rPr lang="nl-NL" b="1" u="sng" dirty="0">
                <a:solidFill>
                  <a:schemeClr val="accent6">
                    <a:lumMod val="50000"/>
                  </a:schemeClr>
                </a:solidFill>
              </a:rPr>
              <a:t>Maart: 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19 mrt ’21:	Alternatieven voor drempel in de ruggenteelt</a:t>
            </a:r>
            <a:br>
              <a:rPr lang="nl-N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NL" sz="2100" dirty="0">
                <a:solidFill>
                  <a:schemeClr val="accent6">
                    <a:lumMod val="50000"/>
                  </a:schemeClr>
                </a:solidFill>
              </a:rPr>
              <a:t>In nauwe samenwerking met Deltaplan Agrarisch Waterbeheer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26 mrt ‘21: 	Contouren van het ‘landbouwakkoord’</a:t>
            </a:r>
            <a:br>
              <a:rPr lang="nl-N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NL" sz="2100" dirty="0">
                <a:solidFill>
                  <a:schemeClr val="accent6">
                    <a:lumMod val="50000"/>
                  </a:schemeClr>
                </a:solidFill>
              </a:rPr>
              <a:t>In het kader van de stikstofwet  </a:t>
            </a:r>
          </a:p>
          <a:p>
            <a:pPr marL="809625" indent="-809625">
              <a:buNone/>
              <a:tabLst>
                <a:tab pos="1793875" algn="l"/>
                <a:tab pos="2514600" algn="l"/>
              </a:tabLst>
            </a:pPr>
            <a:r>
              <a:rPr lang="nl-NL" b="1" u="sng" dirty="0">
                <a:solidFill>
                  <a:schemeClr val="accent6">
                    <a:lumMod val="50000"/>
                  </a:schemeClr>
                </a:solidFill>
              </a:rPr>
              <a:t>Juni: 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21 juni ‘21:	</a:t>
            </a: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Dag van de kringlooplandbouw 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	Kosten &amp; Baten van precisie en circulariteit in de landbouw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i="1" dirty="0">
                <a:solidFill>
                  <a:schemeClr val="accent6">
                    <a:lumMod val="50000"/>
                  </a:schemeClr>
                </a:solidFill>
              </a:rPr>
              <a:t>	Seminar met machineshow en infomarkt – Gorinchem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  <a:p>
            <a:pPr marL="809625" indent="-809625">
              <a:buNone/>
              <a:tabLst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Aanmelden via email: blc@precisiebemester.nl</a:t>
            </a:r>
          </a:p>
        </p:txBody>
      </p:sp>
    </p:spTree>
    <p:extLst>
      <p:ext uri="{BB962C8B-B14F-4D97-AF65-F5344CB8AC3E}">
        <p14:creationId xmlns:p14="http://schemas.microsoft.com/office/powerpoint/2010/main" val="383871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77AB0-93E8-42EE-9F75-D09F235B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14244"/>
            <a:ext cx="11182350" cy="13255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895350" algn="l"/>
                <a:tab pos="3143250" algn="l"/>
              </a:tabLst>
            </a:pPr>
            <a:r>
              <a:rPr lang="nl-NL" sz="32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TERUG TE KIJKEN </a:t>
            </a:r>
            <a:br>
              <a:rPr lang="nl-NL" sz="32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</a:br>
            <a:r>
              <a:rPr lang="nl-NL" sz="32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De boer aan het roer!!! (punt-NL)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9218D-CCDE-420C-A63E-49E25F22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1199040"/>
            <a:ext cx="12020549" cy="56447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895350" algn="l"/>
                <a:tab pos="3143250" algn="l"/>
              </a:tabLst>
            </a:pPr>
            <a:r>
              <a:rPr lang="nl-NL" b="1" u="sng" dirty="0">
                <a:solidFill>
                  <a:schemeClr val="accent6">
                    <a:lumMod val="50000"/>
                  </a:schemeClr>
                </a:solidFill>
              </a:rPr>
              <a:t>Webinars Januari:</a:t>
            </a:r>
          </a:p>
          <a:p>
            <a:pPr marL="0" indent="0">
              <a:buNone/>
              <a:tabLst>
                <a:tab pos="895350" algn="l"/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8 jan ’21: 	Alles over Precisiebemesting voor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erfbetreders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809625" algn="l"/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15 jan ’21: 	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Diepwortelend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gras komt de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emissieloze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landbouw van pas </a:t>
            </a:r>
          </a:p>
          <a:p>
            <a:pPr marL="0" indent="0">
              <a:buNone/>
              <a:tabLst>
                <a:tab pos="809625" algn="l"/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22 jan ’21: 	Mineralenconcentraat en zwavelzure ammoniak uit luchtwassers,</a:t>
            </a:r>
          </a:p>
          <a:p>
            <a:pPr marL="0" indent="0">
              <a:buNone/>
              <a:tabLst>
                <a:tab pos="809625" algn="l"/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		gamechangers</a:t>
            </a:r>
          </a:p>
          <a:p>
            <a:pPr marL="809625" indent="-809625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29 jan ’21: 	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</a:rPr>
              <a:t>Sleepslangen op maat, sparen werkgangen, topopbrengsten</a:t>
            </a:r>
          </a:p>
          <a:p>
            <a:pPr lvl="1"/>
            <a:endParaRPr lang="nl-NL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b="1" u="sng" dirty="0">
                <a:solidFill>
                  <a:schemeClr val="accent6">
                    <a:lumMod val="50000"/>
                  </a:schemeClr>
                </a:solidFill>
              </a:rPr>
              <a:t>Webinars Februari: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5 feb ‘21:	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</a:rPr>
              <a:t>Bemesting in de rij, iedereen blij: kosten en baten op een rij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feb ‘21: 	</a:t>
            </a:r>
            <a:r>
              <a:rPr lang="nl-NL" sz="2800" dirty="0" err="1">
                <a:solidFill>
                  <a:schemeClr val="accent6">
                    <a:lumMod val="50000"/>
                  </a:schemeClr>
                </a:solidFill>
              </a:rPr>
              <a:t>RenureFertigatie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nl-NL" sz="2800" dirty="0" err="1">
                <a:solidFill>
                  <a:schemeClr val="accent6">
                    <a:lumMod val="50000"/>
                  </a:schemeClr>
                </a:solidFill>
              </a:rPr>
              <a:t>Fertigatie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</a:rPr>
              <a:t> met kunstmestvervangers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19 feb ‘21: 	Nitraatresidu-metingen, hoeksteen van de Afrekenbare Stoffenbalans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26 feb ‘21:	Wat is nu precies een Afrekenbare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StoffenBalans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b="1" u="sng" dirty="0">
                <a:solidFill>
                  <a:schemeClr val="accent6">
                    <a:lumMod val="50000"/>
                  </a:schemeClr>
                </a:solidFill>
              </a:rPr>
              <a:t>Webinars Maart: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5 mrt ‘21:	Op weg naar </a:t>
            </a:r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kunstmestloze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landbouw: voorbeelden uit de praktijk</a:t>
            </a: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  <a:tabLst>
                <a:tab pos="1793875" algn="l"/>
                <a:tab pos="2514600" algn="l"/>
              </a:tabLst>
            </a:pPr>
            <a:endParaRPr lang="nl-NL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809625" indent="-809625">
              <a:buNone/>
              <a:tabLst>
                <a:tab pos="1793875" algn="l"/>
                <a:tab pos="2514600" algn="l"/>
              </a:tabLst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  <a:p>
            <a:pPr marL="809625" indent="-809625">
              <a:buNone/>
              <a:tabLst>
                <a:tab pos="2514600" algn="l"/>
              </a:tabLst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107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276</Words>
  <Application>Microsoft Office PowerPoint</Application>
  <PresentationFormat>Breedbeeld</PresentationFormat>
  <Paragraphs>37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Leercyclus 2021 </vt:lpstr>
      <vt:lpstr>PowerPoint-presentatie</vt:lpstr>
      <vt:lpstr>Themabijeenkomsten voor Erfbetreders &amp; Koplopers: Leercyclus Naar emissieloze landbouw</vt:lpstr>
      <vt:lpstr>TERUG TE KIJKEN  De boer aan het roer!!! (punt-NL)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Marianne Hengeveld</cp:lastModifiedBy>
  <cp:revision>26</cp:revision>
  <dcterms:created xsi:type="dcterms:W3CDTF">2021-01-08T09:27:21Z</dcterms:created>
  <dcterms:modified xsi:type="dcterms:W3CDTF">2021-03-11T13:07:25Z</dcterms:modified>
</cp:coreProperties>
</file>